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74" r:id="rId4"/>
    <p:sldId id="257" r:id="rId5"/>
    <p:sldId id="258" r:id="rId6"/>
    <p:sldId id="259" r:id="rId7"/>
    <p:sldId id="260" r:id="rId8"/>
    <p:sldId id="261" r:id="rId9"/>
    <p:sldId id="264" r:id="rId10"/>
    <p:sldId id="266" r:id="rId11"/>
    <p:sldId id="268" r:id="rId12"/>
    <p:sldId id="272" r:id="rId13"/>
    <p:sldId id="270" r:id="rId14"/>
    <p:sldId id="273" r:id="rId15"/>
    <p:sldId id="275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328D9E-9782-4F46-B7BA-178EE7DD791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328D9E-9782-4F46-B7BA-178EE7DD791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328D9E-9782-4F46-B7BA-178EE7DD7919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FF0000"/>
                </a:solidFill>
                <a:latin typeface="Amar Bangla Normal" pitchFamily="2" charset="0"/>
              </a:rPr>
              <a:t>   </a:t>
            </a:r>
            <a:r>
              <a:rPr lang="bn-IN" sz="5300" dirty="0" smtClean="0">
                <a:solidFill>
                  <a:srgbClr val="FF0000"/>
                </a:solidFill>
                <a:latin typeface="Amar Bangla Normal" pitchFamily="2" charset="0"/>
              </a:rPr>
              <a:t>অলংকারঃ যমক </a:t>
            </a:r>
            <a:r>
              <a:rPr lang="bn-IN" sz="4900" dirty="0" smtClean="0">
                <a:solidFill>
                  <a:srgbClr val="FF0000"/>
                </a:solidFill>
                <a:latin typeface="Amar Bangla Normal" pitchFamily="2" charset="0"/>
              </a:rPr>
              <a:t>ও শ্লেষ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DR. BISWAJIT PODDER</a:t>
            </a:r>
          </a:p>
          <a:p>
            <a:pPr algn="ctr"/>
            <a:r>
              <a:rPr lang="en-US" b="1" dirty="0" smtClean="0">
                <a:solidFill>
                  <a:srgbClr val="00B0F0"/>
                </a:solidFill>
              </a:rPr>
              <a:t>AMMTC</a:t>
            </a:r>
          </a:p>
          <a:p>
            <a:endParaRPr lang="en-US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371600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200" dirty="0" smtClean="0">
                <a:latin typeface="Amar Bangla Normal" pitchFamily="2" charset="0"/>
              </a:rPr>
              <a:t/>
            </a:r>
            <a:br>
              <a:rPr lang="en-US" sz="2200" dirty="0" smtClean="0">
                <a:latin typeface="Amar Bangla Normal" pitchFamily="2" charset="0"/>
              </a:rPr>
            </a:br>
            <a:r>
              <a:rPr lang="en-US" sz="2200" dirty="0">
                <a:latin typeface="Amar Bangla Normal" pitchFamily="2" charset="0"/>
              </a:rPr>
              <a:t/>
            </a:r>
            <a:br>
              <a:rPr lang="en-US" sz="2200" dirty="0">
                <a:latin typeface="Amar Bangla Normal" pitchFamily="2" charset="0"/>
              </a:rPr>
            </a:br>
            <a:r>
              <a:rPr lang="en-US" sz="2200" dirty="0" smtClean="0">
                <a:latin typeface="Amar Bangla Normal" pitchFamily="2" charset="0"/>
              </a:rPr>
              <a:t/>
            </a:r>
            <a:br>
              <a:rPr lang="en-US" sz="2200" dirty="0" smtClean="0">
                <a:latin typeface="Amar Bangla Normal" pitchFamily="2" charset="0"/>
              </a:rPr>
            </a:br>
            <a:r>
              <a:rPr lang="en-US" sz="2200" dirty="0" smtClean="0">
                <a:latin typeface="Amar Bangla Normal" pitchFamily="2" charset="0"/>
              </a:rPr>
              <a:t/>
            </a:r>
            <a:br>
              <a:rPr lang="en-US" sz="2200" dirty="0" smtClean="0">
                <a:latin typeface="Amar Bangla Normal" pitchFamily="2" charset="0"/>
              </a:rPr>
            </a:br>
            <a:r>
              <a:rPr lang="en-US" sz="2200" dirty="0" smtClean="0">
                <a:latin typeface="Amar Bangla Normal" pitchFamily="2" charset="0"/>
              </a:rPr>
              <a:t/>
            </a:r>
            <a:br>
              <a:rPr lang="en-US" sz="2200" dirty="0" smtClean="0">
                <a:latin typeface="Amar Bangla Normal" pitchFamily="2" charset="0"/>
              </a:rPr>
            </a:br>
            <a:r>
              <a:rPr lang="en-US" sz="2200" dirty="0" smtClean="0">
                <a:latin typeface="Amar Bangla Normal" pitchFamily="2" charset="0"/>
              </a:rPr>
              <a:t/>
            </a:r>
            <a:br>
              <a:rPr lang="en-US" sz="2200" dirty="0" smtClean="0">
                <a:latin typeface="Amar Bangla Normal" pitchFamily="2" charset="0"/>
              </a:rPr>
            </a:br>
            <a:r>
              <a:rPr lang="en-US" sz="2200" dirty="0" smtClean="0">
                <a:latin typeface="Amar Bangla Normal" pitchFamily="2" charset="0"/>
              </a:rPr>
              <a:t/>
            </a:r>
            <a:br>
              <a:rPr lang="en-US" sz="2200" dirty="0" smtClean="0">
                <a:latin typeface="Amar Bangla Normal" pitchFamily="2" charset="0"/>
              </a:rPr>
            </a:br>
            <a:r>
              <a:rPr lang="en-US" sz="2200" dirty="0" smtClean="0">
                <a:latin typeface="Amar Bangla Normal" pitchFamily="2" charset="0"/>
              </a:rPr>
              <a:t/>
            </a:r>
            <a:br>
              <a:rPr lang="en-US" sz="2200" dirty="0" smtClean="0">
                <a:latin typeface="Amar Bangla Normal" pitchFamily="2" charset="0"/>
              </a:rPr>
            </a:br>
            <a:r>
              <a:rPr lang="en-US" sz="2200" dirty="0" smtClean="0">
                <a:latin typeface="Amar Bangla Normal" pitchFamily="2" charset="0"/>
              </a:rPr>
              <a:t>	</a:t>
            </a:r>
            <a:br>
              <a:rPr lang="en-US" sz="2200" dirty="0" smtClean="0">
                <a:latin typeface="Amar Bangla Normal" pitchFamily="2" charset="0"/>
              </a:rPr>
            </a:br>
            <a:r>
              <a:rPr lang="en-US" sz="2200" dirty="0" smtClean="0">
                <a:latin typeface="Amar Bangla Normal" pitchFamily="2" charset="0"/>
              </a:rPr>
              <a:t>		</a:t>
            </a:r>
            <a:r>
              <a:rPr lang="en-US" sz="1000" dirty="0" smtClean="0">
                <a:solidFill>
                  <a:srgbClr val="FF0000"/>
                </a:solidFill>
                <a:latin typeface="Amar Bangla Normal" pitchFamily="2" charset="0"/>
              </a:rPr>
              <a:t/>
            </a:r>
            <a:br>
              <a:rPr lang="en-US" sz="1000" dirty="0" smtClean="0">
                <a:solidFill>
                  <a:srgbClr val="FF0000"/>
                </a:solidFill>
                <a:latin typeface="Amar Bangla Normal" pitchFamily="2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>
                <a:latin typeface="Amar Bangla Normal" pitchFamily="2" charset="0"/>
              </a:rPr>
              <a:t>fËL¡l­ic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dirty="0" smtClean="0">
              <a:latin typeface="Amar Bangla Normal" pitchFamily="2" charset="0"/>
            </a:endParaRPr>
          </a:p>
          <a:p>
            <a:endParaRPr lang="en-US" dirty="0">
              <a:latin typeface="Amar Bangla Normal" pitchFamily="2" charset="0"/>
            </a:endParaRPr>
          </a:p>
          <a:p>
            <a:pPr marL="109728" indent="0">
              <a:buNone/>
            </a:pPr>
            <a:r>
              <a:rPr lang="bn-IN" sz="6000" dirty="0"/>
              <a:t>ইহা দুই প্রকারঃ</a:t>
            </a:r>
          </a:p>
          <a:p>
            <a:pPr marL="109728" indent="0">
              <a:buNone/>
            </a:pPr>
            <a:r>
              <a:rPr lang="bn-IN" sz="6000" dirty="0"/>
              <a:t>১) সভঙ্গ শ্লেষ</a:t>
            </a:r>
          </a:p>
          <a:p>
            <a:pPr marL="109728" indent="0">
              <a:buNone/>
            </a:pPr>
            <a:r>
              <a:rPr lang="bn-IN" sz="6000" dirty="0"/>
              <a:t>২) অভঙ্গ শ্লেষ</a:t>
            </a:r>
            <a:endParaRPr lang="en-IN" sz="6000" dirty="0"/>
          </a:p>
          <a:p>
            <a:pPr>
              <a:buNone/>
            </a:pPr>
            <a:r>
              <a:rPr lang="en-US" sz="4800" dirty="0" smtClean="0">
                <a:latin typeface="Amar Bangla Normal" pitchFamily="2" charset="0"/>
              </a:rPr>
              <a:t>­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6823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IN" sz="4900" dirty="0" smtClean="0">
                <a:latin typeface="Amar Bangla Normal" pitchFamily="2" charset="0"/>
              </a:rPr>
              <a:t>১) </a:t>
            </a:r>
            <a:r>
              <a:rPr lang="bn-IN" sz="4400" dirty="0" smtClean="0">
                <a:latin typeface="Amar Bangla Normal" pitchFamily="2" charset="0"/>
              </a:rPr>
              <a:t>সভঙ্গ</a:t>
            </a:r>
            <a:r>
              <a:rPr lang="en-US" sz="2700" dirty="0" smtClean="0">
                <a:latin typeface="Amar Bangla Normal" pitchFamily="2" charset="0"/>
              </a:rPr>
              <a:t>­</a:t>
            </a:r>
            <a:r>
              <a:rPr lang="bn-IN" sz="3600" dirty="0" smtClean="0">
                <a:latin typeface="Amar Bangla Normal" pitchFamily="2" charset="0"/>
              </a:rPr>
              <a:t> </a:t>
            </a:r>
            <a:r>
              <a:rPr lang="bn-IN" sz="4400" dirty="0">
                <a:latin typeface="Amar Bangla Normal" pitchFamily="2" charset="0"/>
              </a:rPr>
              <a:t>শ্লেষ</a:t>
            </a:r>
            <a:r>
              <a:rPr lang="bn-IN" sz="3600" dirty="0">
                <a:latin typeface="Amar Bangla Normal" pitchFamily="2" charset="0"/>
              </a:rPr>
              <a:t> </a:t>
            </a:r>
            <a:r>
              <a:rPr lang="en-US" sz="4900" dirty="0" smtClean="0">
                <a:latin typeface="Amar Bangla Normal" pitchFamily="2" charset="0"/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>
              <a:latin typeface="Amar Bangla Normal" pitchFamily="2" charset="0"/>
            </a:endParaRPr>
          </a:p>
          <a:p>
            <a:r>
              <a:rPr lang="en-US" sz="3600" dirty="0" smtClean="0">
                <a:latin typeface="Amar Bangla Normal" pitchFamily="2" charset="0"/>
              </a:rPr>
              <a:t>­</a:t>
            </a:r>
            <a:r>
              <a:rPr lang="bn-IN" sz="2400" dirty="0" smtClean="0">
                <a:latin typeface="Amar Bangla Normal" pitchFamily="2" charset="0"/>
              </a:rPr>
              <a:t>যে </a:t>
            </a:r>
            <a:r>
              <a:rPr lang="en-US" sz="2400" dirty="0" smtClean="0">
                <a:latin typeface="Amar Bangla Normal" pitchFamily="2" charset="0"/>
              </a:rPr>
              <a:t> </a:t>
            </a:r>
            <a:r>
              <a:rPr lang="bn-IN" sz="2400" dirty="0" smtClean="0">
                <a:latin typeface="Amar Bangla Normal" pitchFamily="2" charset="0"/>
              </a:rPr>
              <a:t>শব্দালঙ্কারে শব্দকে </a:t>
            </a:r>
            <a:r>
              <a:rPr lang="en-US" sz="3200" dirty="0" smtClean="0">
                <a:latin typeface="Amar Bangla Normal" pitchFamily="2" charset="0"/>
              </a:rPr>
              <a:t>e</a:t>
            </a:r>
            <a:r>
              <a:rPr lang="en-US" sz="3200" dirty="0">
                <a:latin typeface="Amar Bangla Normal" pitchFamily="2" charset="0"/>
              </a:rPr>
              <a:t>¡ </a:t>
            </a:r>
            <a:r>
              <a:rPr lang="en-US" sz="2800" dirty="0" smtClean="0">
                <a:latin typeface="Amar Bangla Normal" pitchFamily="2" charset="0"/>
              </a:rPr>
              <a:t>­</a:t>
            </a:r>
            <a:r>
              <a:rPr lang="bn-IN" sz="2400" dirty="0" smtClean="0">
                <a:latin typeface="Amar Bangla Normal" pitchFamily="2" charset="0"/>
              </a:rPr>
              <a:t>ভেঙে</a:t>
            </a:r>
            <a:r>
              <a:rPr lang="bn-IN" sz="2000" dirty="0">
                <a:latin typeface="Amar Bangla Normal" pitchFamily="2" charset="0"/>
              </a:rPr>
              <a:t> </a:t>
            </a:r>
            <a:r>
              <a:rPr lang="bn-IN" sz="2400" dirty="0" smtClean="0">
                <a:latin typeface="Amar Bangla Normal" pitchFamily="2" charset="0"/>
              </a:rPr>
              <a:t>একটি অর্থ পাওয়া যায় এবং </a:t>
            </a:r>
            <a:r>
              <a:rPr lang="en-US" sz="3600" dirty="0" smtClean="0">
                <a:latin typeface="Amar Bangla Normal" pitchFamily="2" charset="0"/>
              </a:rPr>
              <a:t>­</a:t>
            </a:r>
            <a:r>
              <a:rPr lang="bn-IN" sz="2400" dirty="0" smtClean="0">
                <a:latin typeface="Amar Bangla Normal" pitchFamily="2" charset="0"/>
              </a:rPr>
              <a:t>ভেঙে অন্য অর্থ পাওয়া যায় তাকে </a:t>
            </a:r>
            <a:r>
              <a:rPr lang="bn-IN" sz="2400" dirty="0">
                <a:latin typeface="Amar Bangla Normal" pitchFamily="2" charset="0"/>
              </a:rPr>
              <a:t>বলে সভঙ্গ</a:t>
            </a:r>
            <a:r>
              <a:rPr lang="en-US" sz="1400" dirty="0">
                <a:latin typeface="Amar Bangla Normal" pitchFamily="2" charset="0"/>
              </a:rPr>
              <a:t>­</a:t>
            </a:r>
            <a:r>
              <a:rPr lang="bn-IN" sz="1800" dirty="0">
                <a:latin typeface="Amar Bangla Normal" pitchFamily="2" charset="0"/>
              </a:rPr>
              <a:t> </a:t>
            </a:r>
            <a:r>
              <a:rPr lang="bn-IN" sz="2400" dirty="0">
                <a:latin typeface="Amar Bangla Normal" pitchFamily="2" charset="0"/>
              </a:rPr>
              <a:t>শ্লেষ</a:t>
            </a:r>
            <a:r>
              <a:rPr lang="bn-IN" sz="1800" dirty="0">
                <a:latin typeface="Amar Bangla Normal" pitchFamily="2" charset="0"/>
              </a:rPr>
              <a:t> </a:t>
            </a:r>
            <a:r>
              <a:rPr lang="bn-IN" sz="1800" dirty="0" smtClean="0">
                <a:latin typeface="Amar Bangla Normal" pitchFamily="2" charset="0"/>
              </a:rPr>
              <a:t>। </a:t>
            </a:r>
            <a:endParaRPr lang="en-US" sz="2400" dirty="0">
              <a:latin typeface="Amar Bangla Normal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Amar Bangla Normal" pitchFamily="2" charset="0"/>
              </a:rPr>
              <a:t>		</a:t>
            </a:r>
            <a:r>
              <a:rPr lang="bn-IN" sz="2800" dirty="0" smtClean="0">
                <a:latin typeface="Amar Bangla Normal" pitchFamily="2" charset="0"/>
              </a:rPr>
              <a:t>যেমন-</a:t>
            </a:r>
          </a:p>
          <a:p>
            <a:pPr>
              <a:buNone/>
            </a:pPr>
            <a:r>
              <a:rPr lang="bn-IN" sz="2800" dirty="0">
                <a:latin typeface="Amar Bangla Normal" pitchFamily="2" charset="0"/>
              </a:rPr>
              <a:t>	</a:t>
            </a:r>
            <a:r>
              <a:rPr lang="bn-IN" sz="2800" dirty="0" smtClean="0">
                <a:latin typeface="Amar Bangla Normal" pitchFamily="2" charset="0"/>
              </a:rPr>
              <a:t>		 পৃথিবীটা কার বশ ?</a:t>
            </a:r>
          </a:p>
          <a:p>
            <a:pPr>
              <a:buNone/>
            </a:pPr>
            <a:r>
              <a:rPr lang="bn-IN" sz="2800" dirty="0" smtClean="0">
                <a:latin typeface="Amar Bangla Normal" pitchFamily="2" charset="0"/>
              </a:rPr>
              <a:t>			পৃথিবী টাকার বশ।</a:t>
            </a:r>
            <a:endParaRPr lang="en-US" sz="3600" dirty="0">
              <a:latin typeface="Amar Bangla Normal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42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bn-IN" dirty="0" smtClean="0"/>
              <a:t>সভঙ্গ শ্লেষের আরো কয়েকটি উদাহরণঃ - </a:t>
            </a:r>
          </a:p>
          <a:p>
            <a:pPr marL="109728" indent="0">
              <a:buNone/>
            </a:pPr>
            <a:r>
              <a:rPr lang="bn-IN" dirty="0" smtClean="0"/>
              <a:t>১) 			</a:t>
            </a:r>
            <a:r>
              <a:rPr lang="bn-IN" dirty="0" smtClean="0">
                <a:solidFill>
                  <a:srgbClr val="FF0000"/>
                </a:solidFill>
              </a:rPr>
              <a:t>সে চাবি ক্রেতা।</a:t>
            </a:r>
          </a:p>
          <a:p>
            <a:pPr marL="109728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			সে চা বিক্রেতা।</a:t>
            </a:r>
          </a:p>
          <a:p>
            <a:pPr marL="109728" indent="0">
              <a:buNone/>
            </a:pPr>
            <a:r>
              <a:rPr lang="bn-IN" dirty="0" smtClean="0"/>
              <a:t>এখানে চাবি ক্রেতা= চাবির খরিদ্দার ও চা বিক্রেতা= যে চা বিক্রি করে।</a:t>
            </a:r>
          </a:p>
          <a:p>
            <a:pPr marL="109728" indent="0">
              <a:buNone/>
            </a:pPr>
            <a:endParaRPr lang="bn-IN" dirty="0" smtClean="0"/>
          </a:p>
          <a:p>
            <a:pPr marL="109728" indent="0">
              <a:buNone/>
            </a:pPr>
            <a:r>
              <a:rPr lang="bn-IN" dirty="0" smtClean="0"/>
              <a:t>২)		 </a:t>
            </a:r>
            <a:r>
              <a:rPr lang="bn-IN" dirty="0" smtClean="0">
                <a:solidFill>
                  <a:srgbClr val="FF0000"/>
                </a:solidFill>
              </a:rPr>
              <a:t>সে অন্ধকার ঘরে থাকে।</a:t>
            </a:r>
          </a:p>
          <a:p>
            <a:pPr marL="109728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		সে অন্ধ কার ঘরে থাকে।</a:t>
            </a:r>
          </a:p>
          <a:p>
            <a:pPr marL="109728" indent="0">
              <a:buNone/>
            </a:pPr>
            <a:r>
              <a:rPr lang="bn-IN" dirty="0" smtClean="0"/>
              <a:t>এখানে প্রথম অন্ধকার= আলোহীন এবং শেষ অন্ধ </a:t>
            </a:r>
            <a:r>
              <a:rPr lang="bn-IN" dirty="0"/>
              <a:t>কার </a:t>
            </a:r>
            <a:r>
              <a:rPr lang="bn-IN" dirty="0" smtClean="0"/>
              <a:t>= অন্ধ মানুষটি কার ঘরে থাকে সেই জিজ্ঞাসা। </a:t>
            </a:r>
            <a:endParaRPr lang="bn-IN" dirty="0"/>
          </a:p>
          <a:p>
            <a:pPr marL="109728" indent="0">
              <a:buNone/>
            </a:pPr>
            <a:r>
              <a:rPr lang="bn-IN" dirty="0" smtClean="0"/>
              <a:t>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839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IN" sz="4900" dirty="0" smtClean="0">
                <a:solidFill>
                  <a:srgbClr val="FF0000"/>
                </a:solidFill>
                <a:latin typeface="Amar Bangla Normal" pitchFamily="2" charset="0"/>
              </a:rPr>
              <a:t>২)  অভঙ্গ শ্লেষঃ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>
              <a:latin typeface="Amar Bangla Normal" pitchFamily="2" charset="0"/>
            </a:endParaRPr>
          </a:p>
          <a:p>
            <a:pPr>
              <a:buNone/>
            </a:pPr>
            <a:endParaRPr lang="en-US" dirty="0">
              <a:latin typeface="Amar Bangla Normal" pitchFamily="2" charset="0"/>
            </a:endParaRPr>
          </a:p>
          <a:p>
            <a:r>
              <a:rPr lang="bn-IN" dirty="0" smtClean="0"/>
              <a:t>যে শব্দালঙ্কারে শব্দকে না ভেঙেই ভিন্নভিন্ন অর্থ পাওয়া যায়। যেমনঃ- </a:t>
            </a:r>
          </a:p>
          <a:p>
            <a:endParaRPr lang="bn-IN" dirty="0"/>
          </a:p>
          <a:p>
            <a:r>
              <a:rPr lang="bn-IN" dirty="0">
                <a:solidFill>
                  <a:srgbClr val="FF0000"/>
                </a:solidFill>
              </a:rPr>
              <a:t>আনন্দ বুদ্ধের নিত্য সহচর- </a:t>
            </a:r>
            <a:r>
              <a:rPr lang="bn-IN" dirty="0"/>
              <a:t>এখানে আনন্দ= খুশি এবং অন্য অর্থে আনন্দ = বুদ্ধ শিষ্য।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342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n-IN" dirty="0" smtClean="0"/>
              <a:t>অভঙ্গ শ্লেষের আরো কয়েকটি উদাহরণঃ-</a:t>
            </a:r>
          </a:p>
          <a:p>
            <a:pPr marL="109728" indent="0" algn="just">
              <a:buNone/>
            </a:pPr>
            <a:r>
              <a:rPr lang="bn-IN" dirty="0" smtClean="0">
                <a:solidFill>
                  <a:srgbClr val="00B0F0"/>
                </a:solidFill>
              </a:rPr>
              <a:t>১)	‘বাজে পূরবীর ছন্দে রবির শেষ রাগিণীর বীণ’- </a:t>
            </a:r>
            <a:r>
              <a:rPr lang="bn-IN" dirty="0" smtClean="0"/>
              <a:t>এখানে পূরবী অর্থে রবীন্দ্রকাব্য এবং গোধূলিতে গেয় রাগ। আর রবি অর্থে কবি রবীন্দ্রনাথ এবং সূর্য ।</a:t>
            </a:r>
          </a:p>
          <a:p>
            <a:pPr marL="109728" indent="0">
              <a:buNone/>
            </a:pPr>
            <a:endParaRPr lang="bn-IN" dirty="0" smtClean="0"/>
          </a:p>
          <a:p>
            <a:pPr marL="109728" indent="0" algn="just">
              <a:buNone/>
            </a:pPr>
            <a:r>
              <a:rPr lang="bn-IN" dirty="0" smtClean="0">
                <a:solidFill>
                  <a:srgbClr val="FF0000"/>
                </a:solidFill>
              </a:rPr>
              <a:t>২)	‘রমা, বাঁশ নুইয়ে ফেলতে চাও ত এই বেলা, পেকে গেলে আর হবে না’। </a:t>
            </a:r>
            <a:r>
              <a:rPr lang="bn-IN" dirty="0" smtClean="0"/>
              <a:t>– এখানে বাঁশ অর্থে একধরণের গাছ এবং ইঙ্গিতে উল্লিখিত ব্যক্তি রমেশ। আর পেকে অর্থে পরিপক্ক এবং অভিজ্ঞ। </a:t>
            </a:r>
          </a:p>
          <a:p>
            <a:pPr marL="624078" indent="-514350">
              <a:buAutoNum type="arabicParenR"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99428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n-IN" dirty="0" smtClean="0"/>
              <a:t>কোনটি কোন যমক ও কোনটি কোন শ্লেষ অলংকার নির্ণয় করোঃ-</a:t>
            </a:r>
          </a:p>
          <a:p>
            <a:pPr marL="109728" indent="0">
              <a:buNone/>
            </a:pPr>
            <a:r>
              <a:rPr lang="bn-IN" dirty="0" smtClean="0"/>
              <a:t>১)	সীতার আর এক নাম জান কী ?</a:t>
            </a:r>
          </a:p>
          <a:p>
            <a:pPr marL="109728" indent="0">
              <a:buNone/>
            </a:pPr>
            <a:r>
              <a:rPr lang="bn-IN" dirty="0" smtClean="0"/>
              <a:t>	সীতার আর এক নাম জানকী। </a:t>
            </a:r>
          </a:p>
          <a:p>
            <a:pPr marL="109728" indent="0">
              <a:buNone/>
            </a:pPr>
            <a:r>
              <a:rPr lang="bn-IN" dirty="0" smtClean="0"/>
              <a:t>২)	অতি বড় বৃদ্ধ পতি সিদ্ধিতে নিপুণ।</a:t>
            </a:r>
          </a:p>
          <a:p>
            <a:pPr marL="109728" indent="0">
              <a:buNone/>
            </a:pPr>
            <a:r>
              <a:rPr lang="bn-IN" dirty="0" smtClean="0"/>
              <a:t>৩)	চঞ্চলার মতো জীবন চঞ্চল।</a:t>
            </a:r>
          </a:p>
          <a:p>
            <a:pPr marL="109728" indent="0">
              <a:buNone/>
            </a:pPr>
            <a:r>
              <a:rPr lang="bn-IN" dirty="0" smtClean="0"/>
              <a:t>৪)	কে বলে ঈশ্বর গুপ্ত ব্যাপ্ত চরাচর।</a:t>
            </a:r>
          </a:p>
          <a:p>
            <a:pPr marL="109728" indent="0">
              <a:buNone/>
            </a:pPr>
            <a:r>
              <a:rPr lang="bn-IN" dirty="0" smtClean="0"/>
              <a:t>	যাহার প্রভায় প্রভা পায় প্রভাকর।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2115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mar Bangla Normal" pitchFamily="2" charset="0"/>
              </a:rPr>
              <a:t>				</a:t>
            </a:r>
          </a:p>
          <a:p>
            <a:pPr>
              <a:buNone/>
            </a:pPr>
            <a:endParaRPr lang="en-US" dirty="0">
              <a:latin typeface="Amar Bangla Normal" pitchFamily="2" charset="0"/>
            </a:endParaRPr>
          </a:p>
          <a:p>
            <a:pPr>
              <a:buNone/>
            </a:pPr>
            <a:r>
              <a:rPr lang="en-US" dirty="0" smtClean="0">
                <a:latin typeface="Amar Bangla Normal" pitchFamily="2" charset="0"/>
              </a:rPr>
              <a:t>				</a:t>
            </a:r>
            <a:r>
              <a:rPr lang="bn-IN" sz="7200" dirty="0" smtClean="0">
                <a:latin typeface="Amar Bangla Normal" pitchFamily="2" charset="0"/>
              </a:rPr>
              <a:t>ধন্যবাদ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6202362"/>
          </a:xfrm>
        </p:spPr>
        <p:txBody>
          <a:bodyPr/>
          <a:lstStyle/>
          <a:p>
            <a:r>
              <a:rPr lang="en-US" dirty="0" smtClean="0"/>
              <a:t>PRESENTED FOR </a:t>
            </a:r>
            <a:r>
              <a:rPr lang="bn-IN" dirty="0" smtClean="0"/>
              <a:t>ঃ</a:t>
            </a:r>
            <a:br>
              <a:rPr lang="bn-IN" dirty="0" smtClean="0"/>
            </a:br>
            <a:r>
              <a:rPr lang="bn-IN" dirty="0"/>
              <a:t> </a:t>
            </a:r>
            <a:r>
              <a:rPr lang="bn-IN" dirty="0" smtClean="0"/>
              <a:t>             </a:t>
            </a:r>
            <a:r>
              <a:rPr lang="en-US" dirty="0" smtClean="0"/>
              <a:t>BNGE</a:t>
            </a:r>
            <a:br>
              <a:rPr lang="en-US" dirty="0" smtClean="0"/>
            </a:br>
            <a:r>
              <a:rPr lang="en-US" dirty="0" smtClean="0"/>
              <a:t>                      </a:t>
            </a:r>
            <a:r>
              <a:rPr lang="bn-IN" dirty="0" smtClean="0"/>
              <a:t/>
            </a:r>
            <a:br>
              <a:rPr lang="bn-IN" dirty="0" smtClean="0"/>
            </a:br>
            <a:r>
              <a:rPr lang="en-US" dirty="0" smtClean="0"/>
              <a:t>         1</a:t>
            </a:r>
            <a:r>
              <a:rPr lang="en-US" baseline="30000" dirty="0" smtClean="0"/>
              <a:t>ST</a:t>
            </a:r>
            <a:r>
              <a:rPr lang="en-US" dirty="0" smtClean="0"/>
              <a:t> SEM (H) GE-T-1</a:t>
            </a: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bn-IN" sz="3600" dirty="0" smtClean="0"/>
              <a:t>অলংকার= অলম্‌+কৃ+ ঘঞ</a:t>
            </a:r>
            <a:br>
              <a:rPr lang="bn-IN" sz="3600" dirty="0" smtClean="0"/>
            </a:br>
            <a:r>
              <a:rPr lang="bn-IN" sz="3600" dirty="0" smtClean="0"/>
              <a:t/>
            </a:r>
            <a:br>
              <a:rPr lang="bn-IN" sz="3600" dirty="0" smtClean="0"/>
            </a:br>
            <a:r>
              <a:rPr lang="bn-IN" sz="3600" dirty="0" smtClean="0"/>
              <a:t> </a:t>
            </a:r>
            <a:r>
              <a:rPr lang="bn-IN" sz="2400" dirty="0" smtClean="0"/>
              <a:t>যা অলংকৃত করে। রমণী নিজেকে সুন্দর করে তুলতে অঙ্গে যেমন অলংকার পরেন কবিও</a:t>
            </a:r>
            <a:r>
              <a:rPr lang="en-US" sz="2400" dirty="0" smtClean="0"/>
              <a:t> </a:t>
            </a:r>
            <a:r>
              <a:rPr lang="bn-IN" sz="2400" dirty="0" smtClean="0"/>
              <a:t>তেমনি কাব্যদেহকে সুন্দর করে তুলতে কাব্যদেহে অলংকার পরান। ইহা দুই </a:t>
            </a:r>
            <a:br>
              <a:rPr lang="bn-IN" sz="2400" dirty="0" smtClean="0"/>
            </a:br>
            <a:r>
              <a:rPr lang="bn-IN" sz="2400" dirty="0"/>
              <a:t/>
            </a:r>
            <a:br>
              <a:rPr lang="bn-IN" sz="2400" dirty="0"/>
            </a:br>
            <a:r>
              <a:rPr lang="bn-IN" sz="2400" dirty="0" smtClean="0"/>
              <a:t/>
            </a:r>
            <a:br>
              <a:rPr lang="bn-IN" sz="2400" dirty="0" smtClean="0"/>
            </a:br>
            <a:r>
              <a:rPr lang="bn-IN" sz="2400" dirty="0" smtClean="0"/>
              <a:t>প্রকারঃ- </a:t>
            </a:r>
            <a:br>
              <a:rPr lang="bn-IN" sz="2400" dirty="0" smtClean="0"/>
            </a:br>
            <a:r>
              <a:rPr lang="bn-IN" sz="2400" dirty="0" smtClean="0"/>
              <a:t>১) শব্দালঙ্কার </a:t>
            </a:r>
            <a:br>
              <a:rPr lang="bn-IN" sz="2400" dirty="0" smtClean="0"/>
            </a:br>
            <a:r>
              <a:rPr lang="bn-IN" sz="2400" dirty="0" smtClean="0"/>
              <a:t>২) অর্থালঙ্কার।</a:t>
            </a: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3927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  <a:ln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dirty="0" smtClean="0">
              <a:latin typeface="Amar Bangla Normal" pitchFamily="2" charset="0"/>
            </a:endParaRPr>
          </a:p>
          <a:p>
            <a:pPr marL="109728" indent="0">
              <a:buNone/>
            </a:pPr>
            <a:r>
              <a:rPr lang="bn-IN" dirty="0" smtClean="0"/>
              <a:t>যখন দুই বা তার বেশী একই ব্যঞ্জনবর্ণ  স্বরধবনি সহ ভিন্নার্থে একই ক্রমানুসারে বা একটি</a:t>
            </a:r>
            <a:r>
              <a:rPr lang="en-GB" dirty="0" smtClean="0"/>
              <a:t> </a:t>
            </a:r>
            <a:r>
              <a:rPr lang="bn-IN" dirty="0" smtClean="0"/>
              <a:t>সার্থক  অন্যটি নিরর্থক রূপে ব্যবহৃত হয়।</a:t>
            </a:r>
          </a:p>
          <a:p>
            <a:pPr marL="109728" indent="0">
              <a:buNone/>
            </a:pPr>
            <a:r>
              <a:rPr lang="bn-IN" dirty="0" smtClean="0"/>
              <a:t> </a:t>
            </a:r>
          </a:p>
          <a:p>
            <a:pPr marL="109728" indent="0">
              <a:buNone/>
            </a:pPr>
            <a:r>
              <a:rPr lang="bn-IN" dirty="0" smtClean="0"/>
              <a:t>যেমনঃ ঘরে এলে চন্ডী , শুনবো আমরা চন্ডী।</a:t>
            </a:r>
          </a:p>
          <a:p>
            <a:pPr marL="109728" indent="0">
              <a:buNone/>
            </a:pPr>
            <a:r>
              <a:rPr lang="bn-IN" dirty="0" smtClean="0"/>
              <a:t>এখানে চন্ডী= দুর্গা এবং গ্রন্থবিশেষ।</a:t>
            </a:r>
          </a:p>
          <a:p>
            <a:pPr marL="109728" indent="0">
              <a:buNone/>
            </a:pPr>
            <a:r>
              <a:rPr lang="bn-IN" dirty="0" smtClean="0"/>
              <a:t>ইহা চার প্রকারঃ আদ্য, মধ্য, অন্ত্য ও </a:t>
            </a:r>
            <a:r>
              <a:rPr lang="bn-IN" smtClean="0"/>
              <a:t>সর্বযমক।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যমকঃ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endParaRPr lang="en-US" sz="3200" dirty="0" smtClean="0">
              <a:latin typeface="Amar Bangla Normal" pitchFamily="2" charset="0"/>
            </a:endParaRPr>
          </a:p>
          <a:p>
            <a:r>
              <a:rPr lang="bn-IN" dirty="0" smtClean="0"/>
              <a:t>পদ বা পংক্তির আদিতে যমক হয়।</a:t>
            </a:r>
          </a:p>
          <a:p>
            <a:endParaRPr lang="bn-IN" dirty="0" smtClean="0"/>
          </a:p>
          <a:p>
            <a:r>
              <a:rPr lang="bn-IN" dirty="0" smtClean="0"/>
              <a:t>‘ভারত ভারত খ্যাত আপনার গুণে।’- এখানে প্রথম ভারত = কবি ভারতচন্দ্র এবং শেষ ভারত= আমাদের দেশ ভারতবর্ষ।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আদ্য যমকঃ 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pPr marL="109728" indent="0">
              <a:buNone/>
            </a:pPr>
            <a:r>
              <a:rPr lang="bn-IN" dirty="0" smtClean="0">
                <a:latin typeface="Amar Bangla Normal" pitchFamily="2" charset="0"/>
              </a:rPr>
              <a:t> </a:t>
            </a:r>
            <a:endParaRPr lang="en-US" dirty="0" smtClean="0">
              <a:latin typeface="Amar Bangla Normal" pitchFamily="2" charset="0"/>
            </a:endParaRPr>
          </a:p>
          <a:p>
            <a:r>
              <a:rPr lang="bn-IN" dirty="0"/>
              <a:t>পদ বা পংক্তির </a:t>
            </a:r>
            <a:r>
              <a:rPr lang="bn-IN" dirty="0" smtClean="0"/>
              <a:t>মধ্যে  </a:t>
            </a:r>
            <a:r>
              <a:rPr lang="bn-IN" dirty="0"/>
              <a:t>যমক হয়</a:t>
            </a:r>
            <a:r>
              <a:rPr lang="bn-IN" dirty="0" smtClean="0"/>
              <a:t>।</a:t>
            </a:r>
          </a:p>
          <a:p>
            <a:pPr marL="109728" indent="0">
              <a:buNone/>
            </a:pPr>
            <a:endParaRPr lang="bn-IN" dirty="0" smtClean="0"/>
          </a:p>
          <a:p>
            <a:pPr algn="just"/>
            <a:r>
              <a:rPr lang="bn-IN" dirty="0"/>
              <a:t> </a:t>
            </a:r>
            <a:r>
              <a:rPr lang="bn-IN" dirty="0" smtClean="0"/>
              <a:t>‘ কলকাতার সৌরভ সৌরভ ছডাচ্ছে’।– এখানে বাক্যের মধ্যে অবস্থিত সৌরভ শব্দ জোডের প্রথম সৌরভ= ক্রিকেটার সৌরভ গাঙ্গুলী এবং শেষ সৌরভ= সুনাম।</a:t>
            </a:r>
            <a:endParaRPr lang="bn-IN" dirty="0"/>
          </a:p>
          <a:p>
            <a:endParaRPr lang="en-US" dirty="0" smtClean="0">
              <a:latin typeface="Amar Bangla Normal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মধ্য যমকঃ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1"/>
            <a:endParaRPr lang="en-US" dirty="0" smtClean="0">
              <a:latin typeface="Amar Bangla Normal" pitchFamily="2" charset="0"/>
            </a:endParaRPr>
          </a:p>
          <a:p>
            <a:r>
              <a:rPr lang="bn-IN" dirty="0" smtClean="0">
                <a:latin typeface="Amar Bangla Normal" pitchFamily="2" charset="0"/>
              </a:rPr>
              <a:t>৩) </a:t>
            </a:r>
            <a:r>
              <a:rPr lang="bn-IN" dirty="0"/>
              <a:t>পদ বা পংক্তির </a:t>
            </a:r>
            <a:r>
              <a:rPr lang="bn-IN" dirty="0" smtClean="0"/>
              <a:t>শেষে </a:t>
            </a:r>
            <a:r>
              <a:rPr lang="bn-IN" dirty="0"/>
              <a:t>যমক হয়</a:t>
            </a:r>
            <a:r>
              <a:rPr lang="bn-IN" dirty="0" smtClean="0"/>
              <a:t>। </a:t>
            </a:r>
          </a:p>
          <a:p>
            <a:pPr marL="109728" indent="0">
              <a:buNone/>
            </a:pPr>
            <a:r>
              <a:rPr lang="bn-IN" dirty="0" smtClean="0"/>
              <a:t>যেমনঃ </a:t>
            </a:r>
          </a:p>
          <a:p>
            <a:pPr marL="109728" indent="0">
              <a:buNone/>
            </a:pPr>
            <a:r>
              <a:rPr lang="bn-IN" dirty="0"/>
              <a:t>	</a:t>
            </a:r>
            <a:r>
              <a:rPr lang="bn-IN" dirty="0" smtClean="0"/>
              <a:t>		ওরে দারুণ বিধি।</a:t>
            </a:r>
          </a:p>
          <a:p>
            <a:pPr marL="109728" indent="0">
              <a:buNone/>
            </a:pPr>
            <a:r>
              <a:rPr lang="bn-IN" dirty="0"/>
              <a:t> </a:t>
            </a:r>
            <a:r>
              <a:rPr lang="bn-IN" dirty="0" smtClean="0"/>
              <a:t>			তোর এ দারুণ বিধি।।- এখানে প্রথম বাক্যের শেষে অবস্থিত বিধি= বিধাতা এবং শেষ বাক্যের শেষে অবস্থিত বিধি= বিধান।</a:t>
            </a:r>
            <a:endParaRPr lang="bn-IN" dirty="0"/>
          </a:p>
          <a:p>
            <a:endParaRPr lang="en-US" dirty="0" smtClean="0">
              <a:latin typeface="Amar Bangla Normal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অন্ত্য যমকঃ-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endParaRPr lang="en-US" dirty="0" smtClean="0">
              <a:latin typeface="Amar Bangla Normal" pitchFamily="2" charset="0"/>
            </a:endParaRPr>
          </a:p>
          <a:p>
            <a:r>
              <a:rPr lang="bn-IN" dirty="0" smtClean="0">
                <a:latin typeface="Amar Bangla Normal" pitchFamily="2" charset="0"/>
              </a:rPr>
              <a:t>৪) এক পংক্তির সঙ্গে যদি অন্য পংক্তির আদি, মধ্য, অন্ত্য শব্দের যমক হয় তবে তাকে সর্বযমক বলে।</a:t>
            </a:r>
          </a:p>
          <a:p>
            <a:pPr marL="109728" indent="0">
              <a:buNone/>
            </a:pPr>
            <a:r>
              <a:rPr lang="bn-IN" dirty="0" smtClean="0">
                <a:latin typeface="Amar Bangla Normal" pitchFamily="2" charset="0"/>
              </a:rPr>
              <a:t>যেমনঃ  </a:t>
            </a:r>
          </a:p>
          <a:p>
            <a:pPr marL="109728" indent="0">
              <a:buNone/>
            </a:pPr>
            <a:r>
              <a:rPr lang="bn-IN" dirty="0">
                <a:latin typeface="Amar Bangla Normal" pitchFamily="2" charset="0"/>
              </a:rPr>
              <a:t>	</a:t>
            </a:r>
            <a:r>
              <a:rPr lang="bn-IN" dirty="0" smtClean="0">
                <a:latin typeface="Amar Bangla Normal" pitchFamily="2" charset="0"/>
              </a:rPr>
              <a:t>	ভোজন কর কৃষ্ণজিরে।</a:t>
            </a:r>
          </a:p>
          <a:p>
            <a:pPr marL="109728" indent="0">
              <a:buNone/>
            </a:pPr>
            <a:r>
              <a:rPr lang="bn-IN" dirty="0" smtClean="0">
                <a:latin typeface="Amar Bangla Normal" pitchFamily="2" charset="0"/>
              </a:rPr>
              <a:t>		ভজন কর কৃষ্ণজীরে।।- এখানে ভোজন = খাওয়া আর ভজন= সাধনা। কৃষ্ণজিরে= কালো জিরে আর কৃষ্ণজীরে= ভগবান শ্রীকৃষ্ণকে। </a:t>
            </a:r>
          </a:p>
          <a:p>
            <a:endParaRPr lang="en-US" dirty="0" smtClean="0">
              <a:latin typeface="Amar Bangla Normal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সর্ব যমক ঃ-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কবি যখন দ্বার্থবোধক একটি শব্দের একবার মাত্র প্রয়োগ করে ভিন্নভিন্ন অর্থ প্রকাশ করেন তখন তাকে শ্লেষ বলে।</a:t>
            </a:r>
          </a:p>
          <a:p>
            <a:endParaRPr lang="bn-IN" dirty="0" smtClean="0"/>
          </a:p>
          <a:p>
            <a:pPr marL="109728" indent="0">
              <a:buNone/>
            </a:pPr>
            <a:r>
              <a:rPr lang="bn-IN" dirty="0" smtClean="0"/>
              <a:t>যেমনঃ-</a:t>
            </a:r>
          </a:p>
          <a:p>
            <a:pPr marL="109728" indent="0">
              <a:buNone/>
            </a:pPr>
            <a:r>
              <a:rPr lang="bn-IN" dirty="0" smtClean="0"/>
              <a:t>	‘মধুহীন করো না মা তব মনঃ কোকনদে’। -এখানে  মধু= মউ এবং কবি মধুসূদন।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                      শ্লেষঃ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4969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192</TotalTime>
  <Words>294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   অলংকারঃ যমক ও শ্লেষ  </vt:lpstr>
      <vt:lpstr>PRESENTED FOR ঃ               BNGE                                 1ST SEM (H) GE-T-1 </vt:lpstr>
      <vt:lpstr>অলংকার= অলম্‌+কৃ+ ঘঞ   যা অলংকৃত করে। রমণী নিজেকে সুন্দর করে তুলতে অঙ্গে যেমন অলংকার পরেন কবিও তেমনি কাব্যদেহকে সুন্দর করে তুলতে কাব্যদেহে অলংকার পরান। ইহা দুই    প্রকারঃ-  ১) শব্দালঙ্কার  ২) অর্থালঙ্কার।  </vt:lpstr>
      <vt:lpstr>যমকঃ</vt:lpstr>
      <vt:lpstr>আদ্য যমকঃ </vt:lpstr>
      <vt:lpstr>মধ্য যমকঃ</vt:lpstr>
      <vt:lpstr>অন্ত্য যমকঃ- </vt:lpstr>
      <vt:lpstr>সর্ব যমক ঃ-</vt:lpstr>
      <vt:lpstr>                       শ্লেষঃ</vt:lpstr>
      <vt:lpstr>               fËL¡l­ic : </vt:lpstr>
      <vt:lpstr>১) সভঙ্গ­ শ্লেষ : </vt:lpstr>
      <vt:lpstr>PowerPoint Presentation</vt:lpstr>
      <vt:lpstr>২)  অভঙ্গ শ্লেষঃ </vt:lpstr>
      <vt:lpstr>PowerPoint Presentation</vt:lpstr>
      <vt:lpstr>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AmwL¡l : kjL </dc:title>
  <dc:creator>dr biswajit</dc:creator>
  <cp:lastModifiedBy>Hena Biswas</cp:lastModifiedBy>
  <cp:revision>93</cp:revision>
  <dcterms:created xsi:type="dcterms:W3CDTF">2017-03-29T14:58:06Z</dcterms:created>
  <dcterms:modified xsi:type="dcterms:W3CDTF">2021-05-03T14:33:33Z</dcterms:modified>
</cp:coreProperties>
</file>